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ppt/slideLayouts/slideLayout23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_rels/slideLayout7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4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6.xml.rels" ContentType="application/vnd.openxmlformats-package.relationships+xml"/>
  <Override PartName="/ppt/slideLayouts/slideLayout5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22.xml" ContentType="application/vnd.openxmlformats-officedocument.presentationml.slideLayout+xml"/>
  <Override PartName="/ppt/notesMasters/_rels/notesMaster1.xml.rels" ContentType="application/vnd.openxmlformats-package.relationship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_rels/presentation.xml.rels" ContentType="application/vnd.openxmlformats-package.relationships+xml"/>
  <Override PartName="/ppt/media/image1.png" ContentType="image/png"/>
  <Override PartName="/ppt/notesSlides/_rels/notesSlide5.xml.rels" ContentType="application/vnd.openxmlformats-package.relationships+xml"/>
  <Override PartName="/ppt/notesSlides/notesSlide5.xml" ContentType="application/vnd.openxmlformats-officedocument.presentationml.notesSlide+xml"/>
  <Override PartName="/ppt/slides/_rels/slide2.xml.rels" ContentType="application/vnd.openxmlformats-package.relationships+xml"/>
  <Override PartName="/ppt/slides/_rels/slide9.xml.rels" ContentType="application/vnd.openxmlformats-package.relationships+xml"/>
  <Override PartName="/ppt/slides/_rels/slide1.xml.rels" ContentType="application/vnd.openxmlformats-package.relationships+xml"/>
  <Override PartName="/ppt/slides/_rels/slide8.xml.rels" ContentType="application/vnd.openxmlformats-package.relationships+xml"/>
  <Override PartName="/ppt/slides/_rels/slide3.xml.rels" ContentType="application/vnd.openxmlformats-package.relationships+xml"/>
  <Override PartName="/ppt/slides/_rels/slide12.xml.rels" ContentType="application/vnd.openxmlformats-package.relationships+xml"/>
  <Override PartName="/ppt/slides/_rels/slide11.xml.rels" ContentType="application/vnd.openxmlformats-package.relationships+xml"/>
  <Override PartName="/ppt/slides/_rels/slide13.xml.rels" ContentType="application/vnd.openxmlformats-package.relationships+xml"/>
  <Override PartName="/ppt/slides/_rels/slide10.xml.rels" ContentType="application/vnd.openxmlformats-package.relationships+xml"/>
  <Override PartName="/ppt/slides/_rels/slide7.xml.rels" ContentType="application/vnd.openxmlformats-package.relationships+xml"/>
  <Override PartName="/ppt/slides/_rels/slide6.xml.rels" ContentType="application/vnd.openxmlformats-package.relationships+xml"/>
  <Override PartName="/ppt/slides/_rels/slide5.xml.rels" ContentType="application/vnd.openxmlformats-package.relationships+xml"/>
  <Override PartName="/ppt/slides/_rels/slide4.xml.rels" ContentType="application/vnd.openxmlformats-package.relationships+xml"/>
  <Override PartName="/ppt/slides/_rels/slide14.xml.rels" ContentType="application/vnd.openxmlformats-package.relationships+xml"/>
  <Override PartName="/ppt/slides/_rels/slide16.xml.rels" ContentType="application/vnd.openxmlformats-package.relationships+xml"/>
  <Override PartName="/ppt/slides/_rels/slide15.xml.rels" ContentType="application/vnd.openxmlformats-package.relationships+xml"/>
  <Override PartName="/ppt/slides/slide9.xml" ContentType="application/vnd.openxmlformats-officedocument.presentationml.slide+xml"/>
  <Override PartName="/ppt/slides/slide8.xml" ContentType="application/vnd.openxmlformats-officedocument.presentationml.slide+xml"/>
  <Override PartName="/ppt/slides/slide7.xml" ContentType="application/vnd.openxmlformats-officedocument.presentationml.slide+xml"/>
  <Override PartName="/ppt/slides/slide6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3.xml" ContentType="application/vnd.openxmlformats-officedocument.presentationml.slide+xml"/>
  <Override PartName="/ppt/slides/slide13.xml" ContentType="application/vnd.openxmlformats-officedocument.presentationml.slide+xml"/>
  <Override PartName="/ppt/slides/slide4.xml" ContentType="application/vnd.openxmlformats-officedocument.presentationml.slide+xml"/>
  <Override PartName="/ppt/slides/slide14.xml" ContentType="application/vnd.openxmlformats-officedocument.presentationml.slide+xml"/>
  <Override PartName="/ppt/slides/slide5.xml" ContentType="application/vnd.openxmlformats-officedocument.presentationml.slide+xml"/>
  <Override PartName="/ppt/slides/slide16.xml" ContentType="application/vnd.openxmlformats-officedocument.presentationml.slide+xml"/>
  <Override PartName="/ppt/slides/slide15.xml" ContentType="application/vnd.openxmlformats-officedocument.presentationml.slide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2.xml" ContentType="application/vnd.openxmlformats-officedocument.presentationml.slide+xml"/>
  <Override PartName="/ppt/slideMasters/_rels/slideMaster2.xml.rels" ContentType="application/vnd.openxmlformats-package.relationships+xml"/>
  <Override PartName="/ppt/slideMasters/_rels/slideMaster1.xml.rels" ContentType="application/vnd.openxmlformats-package.relationships+xml"/>
  <Override PartName="/ppt/slideMasters/slideMaster2.xml" ContentType="application/vnd.openxmlformats-officedocument.presentationml.slideMaster+xml"/>
  <Override PartName="/ppt/slideMasters/slideMaster1.xml" ContentType="application/vnd.openxmlformats-officedocument.presentationml.slideMaster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1.xml" ContentType="application/vnd.openxmlformats-officedocument.theme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</p:sldIdLst>
  <p:sldSz cx="9144000" cy="6858000"/>
  <p:notesSz cx="6858000" cy="91440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Relationship Id="rId9" Type="http://schemas.openxmlformats.org/officeDocument/2006/relationships/slide" Target="slides/slide5.xml"/><Relationship Id="rId10" Type="http://schemas.openxmlformats.org/officeDocument/2006/relationships/slide" Target="slides/slide6.xml"/><Relationship Id="rId11" Type="http://schemas.openxmlformats.org/officeDocument/2006/relationships/slide" Target="slides/slide7.xml"/><Relationship Id="rId12" Type="http://schemas.openxmlformats.org/officeDocument/2006/relationships/slide" Target="slides/slide8.xml"/><Relationship Id="rId13" Type="http://schemas.openxmlformats.org/officeDocument/2006/relationships/slide" Target="slides/slide9.xml"/><Relationship Id="rId14" Type="http://schemas.openxmlformats.org/officeDocument/2006/relationships/slide" Target="slides/slide10.xml"/><Relationship Id="rId15" Type="http://schemas.openxmlformats.org/officeDocument/2006/relationships/slide" Target="slides/slide11.xml"/><Relationship Id="rId16" Type="http://schemas.openxmlformats.org/officeDocument/2006/relationships/slide" Target="slides/slide12.xml"/><Relationship Id="rId17" Type="http://schemas.openxmlformats.org/officeDocument/2006/relationships/slide" Target="slides/slide13.xml"/><Relationship Id="rId18" Type="http://schemas.openxmlformats.org/officeDocument/2006/relationships/slide" Target="slides/slide14.xml"/><Relationship Id="rId19" Type="http://schemas.openxmlformats.org/officeDocument/2006/relationships/slide" Target="slides/slide15.xml"/><Relationship Id="rId20" Type="http://schemas.openxmlformats.org/officeDocument/2006/relationships/slide" Target="slides/slide16.xml"/>
</Relationships>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3.xml"/>
</Relationships>
</file>

<file path=ppt/notesMasters/notesMaster1.xml><?xml version="1.0" encoding="utf-8"?>
<p:notes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PlaceHolder 1"/>
          <p:cNvSpPr>
            <a:spLocks noGrp="1"/>
          </p:cNvSpPr>
          <p:nvPr>
            <p:ph type="sldImg"/>
          </p:nvPr>
        </p:nvSpPr>
        <p:spPr>
          <a:xfrm>
            <a:off x="533520" y="764280"/>
            <a:ext cx="6704640" cy="37713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Click to move the slide</a:t>
            </a: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3" name="PlaceHolder 2"/>
          <p:cNvSpPr>
            <a:spLocks noGrp="1"/>
          </p:cNvSpPr>
          <p:nvPr>
            <p:ph type="body"/>
          </p:nvPr>
        </p:nvSpPr>
        <p:spPr>
          <a:xfrm>
            <a:off x="777240" y="4777560"/>
            <a:ext cx="6217560" cy="452592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2000" spc="-1" strike="noStrike">
                <a:latin typeface="Arial"/>
              </a:rPr>
              <a:t>Click to edit the notes format</a:t>
            </a:r>
            <a:endParaRPr b="0" lang="en-US" sz="2000" spc="-1" strike="noStrike">
              <a:latin typeface="Arial"/>
            </a:endParaRPr>
          </a:p>
        </p:txBody>
      </p:sp>
      <p:sp>
        <p:nvSpPr>
          <p:cNvPr id="84" name="PlaceHolder 3"/>
          <p:cNvSpPr>
            <a:spLocks noGrp="1"/>
          </p:cNvSpPr>
          <p:nvPr>
            <p:ph type="hdr"/>
          </p:nvPr>
        </p:nvSpPr>
        <p:spPr>
          <a:xfrm>
            <a:off x="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r>
              <a:rPr b="0" lang="en-US" sz="1400" spc="-1" strike="noStrike">
                <a:latin typeface="Times New Roman"/>
              </a:rPr>
              <a:t>&lt;header&gt;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85" name="PlaceHolder 4"/>
          <p:cNvSpPr>
            <a:spLocks noGrp="1"/>
          </p:cNvSpPr>
          <p:nvPr>
            <p:ph type="dt"/>
          </p:nvPr>
        </p:nvSpPr>
        <p:spPr>
          <a:xfrm>
            <a:off x="4399200" y="0"/>
            <a:ext cx="3372840" cy="502560"/>
          </a:xfrm>
          <a:prstGeom prst="rect">
            <a:avLst/>
          </a:prstGeom>
        </p:spPr>
        <p:txBody>
          <a:bodyPr lIns="0" rIns="0" tIns="0" bIns="0">
            <a:noAutofit/>
          </a:bodyPr>
          <a:p>
            <a:pPr algn="r"/>
            <a:r>
              <a:rPr b="0" lang="en-US" sz="1400" spc="-1" strike="noStrike">
                <a:latin typeface="Times New Roman"/>
              </a:rPr>
              <a:t>&lt;date/time&gt;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86" name="PlaceHolder 5"/>
          <p:cNvSpPr>
            <a:spLocks noGrp="1"/>
          </p:cNvSpPr>
          <p:nvPr>
            <p:ph type="ftr"/>
          </p:nvPr>
        </p:nvSpPr>
        <p:spPr>
          <a:xfrm>
            <a:off x="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r>
              <a:rPr b="0" lang="en-US" sz="1400" spc="-1" strike="noStrike">
                <a:latin typeface="Times New Roman"/>
              </a:rPr>
              <a:t>&lt;footer&gt;</a:t>
            </a:r>
            <a:endParaRPr b="0" lang="en-US" sz="1400" spc="-1" strike="noStrike">
              <a:latin typeface="Times New Roman"/>
            </a:endParaRPr>
          </a:p>
        </p:txBody>
      </p:sp>
      <p:sp>
        <p:nvSpPr>
          <p:cNvPr id="87" name="PlaceHolder 6"/>
          <p:cNvSpPr>
            <a:spLocks noGrp="1"/>
          </p:cNvSpPr>
          <p:nvPr>
            <p:ph type="sldNum"/>
          </p:nvPr>
        </p:nvSpPr>
        <p:spPr>
          <a:xfrm>
            <a:off x="4399200" y="9555480"/>
            <a:ext cx="3372840" cy="502560"/>
          </a:xfrm>
          <a:prstGeom prst="rect">
            <a:avLst/>
          </a:prstGeom>
        </p:spPr>
        <p:txBody>
          <a:bodyPr lIns="0" rIns="0" tIns="0" bIns="0" anchor="b">
            <a:noAutofit/>
          </a:bodyPr>
          <a:p>
            <a:pPr algn="r"/>
            <a:fld id="{79B4B226-1B09-4AB7-A0CA-B52926105824}" type="slidenum">
              <a:rPr b="0" lang="en-US" sz="1400" spc="-1" strike="noStrike">
                <a:latin typeface="Times New Roman"/>
              </a:rPr>
              <a:t>&lt;number&gt;</a:t>
            </a:fld>
            <a:endParaRPr b="0" lang="en-US" sz="14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</p:notesMaster>
</file>

<file path=ppt/notesSlides/_rels/notesSlide5.xml.rels><?xml version="1.0" encoding="UTF-8"?>
<Relationships xmlns="http://schemas.openxmlformats.org/package/2006/relationships"><Relationship Id="rId1" Type="http://schemas.openxmlformats.org/officeDocument/2006/relationships/slide" Target="../slides/slide5.xml"/><Relationship Id="rId2" Type="http://schemas.openxmlformats.org/officeDocument/2006/relationships/notesMaster" Target="../notesMasters/notesMaster1.xml"/>
</Relationships>
</file>

<file path=ppt/notesSlides/notesSlide5.xml><?xml version="1.0" encoding="utf-8"?>
<p:notes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PlaceHolder 1"/>
          <p:cNvSpPr>
            <a:spLocks noGrp="1"/>
          </p:cNvSpPr>
          <p:nvPr>
            <p:ph type="sldImg"/>
          </p:nvPr>
        </p:nvSpPr>
        <p:spPr>
          <a:xfrm>
            <a:off x="1143000" y="685800"/>
            <a:ext cx="4571640" cy="3428640"/>
          </a:xfrm>
          <a:prstGeom prst="rect">
            <a:avLst/>
          </a:prstGeom>
        </p:spPr>
      </p:sp>
      <p:sp>
        <p:nvSpPr>
          <p:cNvPr id="121" name="PlaceHolder 2"/>
          <p:cNvSpPr>
            <a:spLocks noGrp="1"/>
          </p:cNvSpPr>
          <p:nvPr>
            <p:ph type="body"/>
          </p:nvPr>
        </p:nvSpPr>
        <p:spPr>
          <a:xfrm>
            <a:off x="685800" y="4343400"/>
            <a:ext cx="5486040" cy="4114440"/>
          </a:xfrm>
          <a:prstGeom prst="rect">
            <a:avLst/>
          </a:prstGeom>
        </p:spPr>
        <p:txBody>
          <a:bodyPr>
            <a:normAutofit/>
          </a:bodyPr>
          <a:p>
            <a:endParaRPr b="0" lang="en-US" sz="2000" spc="-1" strike="noStrike">
              <a:latin typeface="Arial"/>
            </a:endParaRPr>
          </a:p>
        </p:txBody>
      </p:sp>
      <p:sp>
        <p:nvSpPr>
          <p:cNvPr id="122" name="TextShape 3"/>
          <p:cNvSpPr txBox="1"/>
          <p:nvPr/>
        </p:nvSpPr>
        <p:spPr>
          <a:xfrm>
            <a:off x="3884760" y="8685360"/>
            <a:ext cx="2971440" cy="456840"/>
          </a:xfrm>
          <a:prstGeom prst="rect">
            <a:avLst/>
          </a:prstGeom>
          <a:noFill/>
          <a:ln>
            <a:noFill/>
          </a:ln>
        </p:spPr>
        <p:txBody>
          <a:bodyPr anchor="b">
            <a:noAutofit/>
          </a:bodyPr>
          <a:p>
            <a:pPr algn="r">
              <a:lnSpc>
                <a:spcPct val="100000"/>
              </a:lnSpc>
            </a:pPr>
            <a:fld id="{57745340-B3C2-4FDB-ABC1-9A9BC0E0BAC0}" type="slidenum">
              <a:rPr b="0" lang="en-US" sz="1200" spc="-1" strike="noStrike">
                <a:solidFill>
                  <a:srgbClr val="000000"/>
                </a:solidFill>
                <a:latin typeface="+mn-lt"/>
                <a:ea typeface="+mn-ea"/>
              </a:rPr>
              <a:t>&lt;number&gt;</a:t>
            </a:fld>
            <a:endParaRPr b="0" lang="en-US" sz="1200" spc="-1" strike="noStrike">
              <a:latin typeface="Times New Roman"/>
            </a:endParaRPr>
          </a:p>
        </p:txBody>
      </p:sp>
    </p:spTree>
  </p:cSld>
</p:note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3239640" y="160020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6022080" y="160020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457200" y="396432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3239640" y="396432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6022080" y="396432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2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6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9" name="PlaceHolder 3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1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2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3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4" name="PlaceHolder 5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6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7" name="PlaceHolder 3"/>
          <p:cNvSpPr>
            <a:spLocks noGrp="1"/>
          </p:cNvSpPr>
          <p:nvPr>
            <p:ph type="body"/>
          </p:nvPr>
        </p:nvSpPr>
        <p:spPr>
          <a:xfrm>
            <a:off x="3239640" y="160020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8" name="PlaceHolder 4"/>
          <p:cNvSpPr>
            <a:spLocks noGrp="1"/>
          </p:cNvSpPr>
          <p:nvPr>
            <p:ph type="body"/>
          </p:nvPr>
        </p:nvSpPr>
        <p:spPr>
          <a:xfrm>
            <a:off x="6022080" y="160020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9" name="PlaceHolder 5"/>
          <p:cNvSpPr>
            <a:spLocks noGrp="1"/>
          </p:cNvSpPr>
          <p:nvPr>
            <p:ph type="body"/>
          </p:nvPr>
        </p:nvSpPr>
        <p:spPr>
          <a:xfrm>
            <a:off x="457200" y="396432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0" name="PlaceHolder 6"/>
          <p:cNvSpPr>
            <a:spLocks noGrp="1"/>
          </p:cNvSpPr>
          <p:nvPr>
            <p:ph type="body"/>
          </p:nvPr>
        </p:nvSpPr>
        <p:spPr>
          <a:xfrm>
            <a:off x="3239640" y="396432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1" name="PlaceHolder 7"/>
          <p:cNvSpPr>
            <a:spLocks noGrp="1"/>
          </p:cNvSpPr>
          <p:nvPr>
            <p:ph type="body"/>
          </p:nvPr>
        </p:nvSpPr>
        <p:spPr>
          <a:xfrm>
            <a:off x="6022080" y="3964320"/>
            <a:ext cx="26496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457200" y="274680"/>
            <a:ext cx="8229240" cy="529776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4525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4674240" y="396432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4674240" y="1600200"/>
            <a:ext cx="401580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457200" y="3964320"/>
            <a:ext cx="8229240" cy="215856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85800" y="2130480"/>
            <a:ext cx="7772040" cy="1469520"/>
          </a:xfrm>
          <a:prstGeom prst="rect">
            <a:avLst/>
          </a:prstGeom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Click to edit Master title style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79ECC92B-AFD2-43A3-93E2-3494CD56645E}" type="datetime">
              <a:rPr b="0" lang="en-US" sz="1200" spc="-1" strike="noStrike">
                <a:solidFill>
                  <a:srgbClr val="8b8b8b"/>
                </a:solidFill>
                <a:latin typeface="Calibri"/>
              </a:rPr>
              <a:t>3/23/20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en-US" sz="2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A25F0F0D-83A0-4E5D-B287-81B4AC287C71}" type="slidenum">
              <a:rPr b="0" lang="en-US" sz="1200" spc="-1" strike="noStrike">
                <a:solidFill>
                  <a:srgbClr val="8b8b8b"/>
                </a:solidFill>
                <a:latin typeface="Calibri"/>
              </a:rPr>
              <a:t>&lt;number&gt;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457200" y="1604520"/>
            <a:ext cx="82292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Second Outline Level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Third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457200" y="274680"/>
            <a:ext cx="8229240" cy="1142640"/>
          </a:xfrm>
          <a:prstGeom prst="rect">
            <a:avLst/>
          </a:prstGeom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Click to edit Master title style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2" name="PlaceHolder 2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240" cy="4525560"/>
          </a:xfrm>
          <a:prstGeom prst="rect">
            <a:avLst/>
          </a:prstGeom>
        </p:spPr>
        <p:txBody>
          <a:bodyPr>
            <a:noAutofit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Click to edit Master text styles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Second level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2" marL="1143000" indent="-22824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Third level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lvl="3" marL="1600200" indent="-22824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Fourth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  <a:p>
            <a:pPr lvl="4" marL="2057400" indent="-228240">
              <a:lnSpc>
                <a:spcPct val="100000"/>
              </a:lnSpc>
              <a:spcBef>
                <a:spcPts val="400"/>
              </a:spcBef>
              <a:buClr>
                <a:srgbClr val="000000"/>
              </a:buClr>
              <a:buFont typeface="Arial"/>
              <a:buChar char="»"/>
            </a:pPr>
            <a:r>
              <a:rPr b="0" lang="en-US" sz="2000" spc="-1" strike="noStrike">
                <a:solidFill>
                  <a:srgbClr val="000000"/>
                </a:solidFill>
                <a:latin typeface="Calibri"/>
              </a:rPr>
              <a:t>Fifth level</a:t>
            </a:r>
            <a:endParaRPr b="0" lang="en-US" sz="2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3" name="PlaceHolder 3"/>
          <p:cNvSpPr>
            <a:spLocks noGrp="1"/>
          </p:cNvSpPr>
          <p:nvPr>
            <p:ph type="dt"/>
          </p:nvPr>
        </p:nvSpPr>
        <p:spPr>
          <a:xfrm>
            <a:off x="45720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87366D87-8701-4DC6-BA49-DB92E50458D9}" type="datetime">
              <a:rPr b="0" lang="en-US" sz="1200" spc="-1" strike="noStrike">
                <a:solidFill>
                  <a:srgbClr val="8b8b8b"/>
                </a:solidFill>
                <a:latin typeface="Calibri"/>
              </a:rPr>
              <a:t>3/23/20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44" name="PlaceHolder 4"/>
          <p:cNvSpPr>
            <a:spLocks noGrp="1"/>
          </p:cNvSpPr>
          <p:nvPr>
            <p:ph type="ftr"/>
          </p:nvPr>
        </p:nvSpPr>
        <p:spPr>
          <a:xfrm>
            <a:off x="3124080" y="6356520"/>
            <a:ext cx="289512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en-US" sz="2400" spc="-1" strike="noStrike">
              <a:latin typeface="Times New Roman"/>
            </a:endParaRPr>
          </a:p>
        </p:txBody>
      </p:sp>
      <p:sp>
        <p:nvSpPr>
          <p:cNvPr id="45" name="PlaceHolder 5"/>
          <p:cNvSpPr>
            <a:spLocks noGrp="1"/>
          </p:cNvSpPr>
          <p:nvPr>
            <p:ph type="sldNum"/>
          </p:nvPr>
        </p:nvSpPr>
        <p:spPr>
          <a:xfrm>
            <a:off x="6553080" y="6356520"/>
            <a:ext cx="213336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6D37573A-778C-4975-AF90-A6FAD927EAE7}" type="slidenum">
              <a:rPr b="0" lang="en-US" sz="1200" spc="-1" strike="noStrike">
                <a:solidFill>
                  <a:srgbClr val="8b8b8b"/>
                </a:solidFill>
                <a:latin typeface="Calibri"/>
              </a:rPr>
              <a:t>&lt;number&gt;</a:t>
            </a:fld>
            <a:endParaRPr b="0" lang="en-US" sz="12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1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3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3.xml"/>
</Relationships>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<Relationship Id="rId2" Type="http://schemas.openxmlformats.org/officeDocument/2006/relationships/notesSlide" Target="../notesSlides/notesSlide5.xml"/>
</Relationships>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TextShape 1"/>
          <p:cNvSpPr txBox="1"/>
          <p:nvPr/>
        </p:nvSpPr>
        <p:spPr>
          <a:xfrm>
            <a:off x="685800" y="2130480"/>
            <a:ext cx="7772040" cy="1469520"/>
          </a:xfrm>
          <a:prstGeom prst="rect">
            <a:avLst/>
          </a:prstGeom>
          <a:noFill/>
          <a:ln>
            <a:noFill/>
          </a:ln>
        </p:spPr>
        <p:txBody>
          <a:bodyPr anchor="ctr">
            <a:norm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Counting Sort, Bucket, Radix Sort  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9" name="TextShape 2"/>
          <p:cNvSpPr txBox="1"/>
          <p:nvPr/>
        </p:nvSpPr>
        <p:spPr>
          <a:xfrm>
            <a:off x="1371600" y="3886200"/>
            <a:ext cx="7086240" cy="1752120"/>
          </a:xfrm>
          <a:prstGeom prst="rect">
            <a:avLst/>
          </a:prstGeom>
          <a:noFill/>
          <a:ln>
            <a:noFill/>
          </a:ln>
        </p:spPr>
        <p:txBody>
          <a:bodyPr>
            <a:normAutofit/>
          </a:bodyPr>
          <a:p>
            <a:pPr algn="ctr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8b8b8b"/>
                </a:solidFill>
                <a:latin typeface="Calibri"/>
              </a:rPr>
              <a:t>Bazirano na saljdovima</a:t>
            </a:r>
            <a:endParaRPr b="0" lang="en-US" sz="32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8b8b8b"/>
                </a:solidFill>
                <a:latin typeface="Calibri"/>
              </a:rPr>
              <a:t>Dejvida Sana</a:t>
            </a:r>
            <a:endParaRPr b="0" lang="en-US" sz="32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8b8b8b"/>
                </a:solidFill>
                <a:latin typeface="Calibri"/>
              </a:rPr>
              <a:t>UC Berkeley</a:t>
            </a:r>
            <a:endParaRPr b="0" lang="en-US" sz="3200" spc="-1" strike="noStrike">
              <a:latin typeface="Arial"/>
            </a:endParaRPr>
          </a:p>
          <a:p>
            <a:pPr algn="ctr">
              <a:lnSpc>
                <a:spcPct val="100000"/>
              </a:lnSpc>
              <a:spcBef>
                <a:spcPts val="641"/>
              </a:spcBef>
            </a:pPr>
            <a:endParaRPr b="0" lang="en-US" sz="32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0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Napomene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7" name="TextShape 2"/>
          <p:cNvSpPr txBox="1"/>
          <p:nvPr/>
        </p:nvSpPr>
        <p:spPr>
          <a:xfrm>
            <a:off x="457200" y="1600200"/>
            <a:ext cx="8229240" cy="480024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70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Bucket sort radi dobro kada su ulazni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ključevi uniformno raspoređeni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Ako dođe do grupisanja, neki bucket-i će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imati više ključeva od ostalih, pa će oni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više uticati na složenost od manjih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bucket-a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Ako je svaki bucket veličine 1, tada je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bucket sort u stvari isto što i counting sort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Ako imamo samo 2 bucket-a, tada je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bucket sort u stvari isti što i quick sort,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gdje je savršeno određen pivot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Radix Sort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9" name="TextShape 2"/>
          <p:cNvSpPr txBox="1"/>
          <p:nvPr/>
        </p:nvSpPr>
        <p:spPr>
          <a:xfrm>
            <a:off x="457200" y="1295280"/>
            <a:ext cx="8503920" cy="510516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85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Kako da sortiramo 1000 ključeva iz opsega 0 do 99,999,999?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971640" indent="-5140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Calibri"/>
              <a:buAutoNum type="arabicPeriod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Primjenom bucket/counting sorta: provešćemo previše vremena na inicijalizaciju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971640" indent="-5140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Calibri"/>
              <a:buAutoNum type="arabicPeriod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Koristimo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10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bucket-a (umjesto 100 miliona) I sortiramo samo po prvj cifri bucket sort-om. Svaki red sortiramo rekurzivno po drugoj cifri; pa sortiramo rezultujuće redove po trećoj cifri, itd. 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2" marL="1371600" indent="-51408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Ima tendenciju da razbije ulazni niz na sve manje i manje i skupove a svaki od njih se relativno neefikas+no sortira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Radix Sort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1" name="TextShape 2"/>
          <p:cNvSpPr txBox="1"/>
          <p:nvPr/>
        </p:nvSpPr>
        <p:spPr>
          <a:xfrm>
            <a:off x="731520" y="1188720"/>
            <a:ext cx="8229240" cy="548604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36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Princip rada: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Čuvamo sve elemente/ključeve u nizu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čitavo vrijeme.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Koristimo counting/bucket sort za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sortiranje po najmanje značajnoj cifri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(cifra jedinica), pa po cifri desetica, pa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po cifri stotina, i sve do cifre najvećeg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značaja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Zašto ovo funkcioniše?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Svaki prolaz je implementiran pomoću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counting sorta ili bucket sorta, a oba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algoritma su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stabilna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!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Kada sortiramo po posljednjoj cifri, sve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vrijednosti u nizu koje se razlikuku samo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po posljednjoj cifri su postavljene u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ispravan relativan poredak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Kada sortiramo po pretposljednjoj cifri,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sve vrijednosti u nizu koje se razlikuju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samo po posljednjoj i pretposljednjoj cifri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su postavljene u ispravan relativan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poredak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Primjer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3" name="TextShape 2"/>
          <p:cNvSpPr txBox="1"/>
          <p:nvPr/>
        </p:nvSpPr>
        <p:spPr>
          <a:xfrm>
            <a:off x="0" y="1828800"/>
            <a:ext cx="9219960" cy="4525560"/>
          </a:xfrm>
          <a:prstGeom prst="rect">
            <a:avLst/>
          </a:prstGeom>
          <a:noFill/>
          <a:ln>
            <a:noFill/>
          </a:ln>
        </p:spPr>
        <p:txBody>
          <a:bodyPr>
            <a:normAutofit/>
          </a:bodyPr>
          <a:p>
            <a:pPr marL="343080" indent="-342720">
              <a:lnSpc>
                <a:spcPct val="100000"/>
              </a:lnSpc>
              <a:spcBef>
                <a:spcPts val="479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Sortiranje po posljednjoj cifri (jedinica):    720 450 771 822 332 504 925   5 955 825 777 858  28 829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479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Sortiranje po pretposljednjoj cifri (desetica):   504   5 720 822 925 825  28 829 332 450 955 858 771 777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479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Sortiranje po cifri stotina:    5  28 332 450 504 720 771 777 822 825 829 858 925 955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479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Radix Sort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5" name="TextShape 2"/>
          <p:cNvSpPr txBox="1"/>
          <p:nvPr/>
        </p:nvSpPr>
        <p:spPr>
          <a:xfrm>
            <a:off x="457200" y="1417680"/>
            <a:ext cx="8229240" cy="502884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56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Radix sort će biti brži ako sortiramo po posljednje dvije ili tri cifre odjednom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Radix označavamo sa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q –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svi brojevi se tretiraju kao brojevi u bazi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 q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: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Sortiranje po dvije cifre znači da je radix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q = 100.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Sortiranje po tri cifre znači da je radix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 q = 1000.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Na računarima je prirodnije da se koriste stepeni broja 2 za radix, npr.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q = 256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. 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Lakše se izdvajaju iz ključa – dovoljno je izvući 8 bita primjenom bitwise operatora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Složenost Radix Sort-a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7" name="TextShape 2"/>
          <p:cNvSpPr txBox="1"/>
          <p:nvPr/>
        </p:nvSpPr>
        <p:spPr>
          <a:xfrm>
            <a:off x="457200" y="1600200"/>
            <a:ext cx="8534160" cy="452556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85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Svaki prolaz koristi counting/bucket sort: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Ω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(n+q).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 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Koliko je prolaza potrebno? 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Svaki prolaz razmatra po jednu cifru ulaznon niza,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tretiranu kao broj u osnovi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q -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log</a:t>
            </a:r>
            <a:r>
              <a:rPr b="0" i="1" lang="en-US" sz="2800" spc="-1" strike="noStrike" baseline="-25000">
                <a:solidFill>
                  <a:srgbClr val="000000"/>
                </a:solidFill>
                <a:latin typeface="Calibri"/>
              </a:rPr>
              <a:t>2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 q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bita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Ako se brj može predtaviti sa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b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bita, tada je broj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prolaza jednak ceiling(b / log</a:t>
            </a:r>
            <a:r>
              <a:rPr b="0" lang="en-US" sz="2800" spc="-1" strike="noStrike" baseline="-25000">
                <a:solidFill>
                  <a:srgbClr val="000000"/>
                </a:solidFill>
                <a:latin typeface="Calibri"/>
              </a:rPr>
              <a:t>2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q).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Ukupna složenost je: </a:t>
            </a:r>
            <a:br/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O((n+q)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ceiling(b / log</a:t>
            </a:r>
            <a:r>
              <a:rPr b="0" lang="en-US" sz="3200" spc="-1" strike="noStrike" baseline="-25000">
                <a:solidFill>
                  <a:srgbClr val="000000"/>
                </a:solidFill>
                <a:latin typeface="Calibri"/>
              </a:rPr>
              <a:t>2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 q)).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1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Kako odrediti radix?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9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94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Biramo q da bude O(n), pa će nas svaki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prolaz bucket sort-a ili counting sort-a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koštati O(n) 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Međutim, želimo da q bude dovoljno veliki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da bi borj prolaza bio mali 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Otuda, biramo q da bude približno jednak 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n. Tada će broj prolaza biti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O(1 + b / log</a:t>
            </a:r>
            <a:r>
              <a:rPr b="0" i="1" lang="en-US" sz="3200" spc="-1" strike="noStrike" baseline="-25000">
                <a:solidFill>
                  <a:srgbClr val="000000"/>
                </a:solidFill>
                <a:latin typeface="Calibri"/>
              </a:rPr>
              <a:t>2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 n)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,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a složenost radix sort-a je 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O(n + b / log</a:t>
            </a:r>
            <a:r>
              <a:rPr b="0" i="1" lang="en-US" sz="3200" spc="-1" strike="noStrike" baseline="-25000">
                <a:solidFill>
                  <a:srgbClr val="000000"/>
                </a:solidFill>
                <a:latin typeface="Calibri"/>
              </a:rPr>
              <a:t>2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 n)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rm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Linearni algoritmi sortiranja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1" name="TextShape 2"/>
          <p:cNvSpPr txBox="1"/>
          <p:nvPr/>
        </p:nvSpPr>
        <p:spPr>
          <a:xfrm>
            <a:off x="457200" y="1417680"/>
            <a:ext cx="8229240" cy="510516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56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Ne koristimo poređenja.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Šta ako znamo nešto o podacima koje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sortiramo: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Npr. sortiranja skupa od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n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cijelih brojeva čije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su vrijednosti između 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0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i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kn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, za neku malu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vrijednost konstante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 k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?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Jedan pristup: za svaki element 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x,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odredimo koliko ima brojeva manjih od 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x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. Sada se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x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može postaviti na sviju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pravu poziciju.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Neka je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M</a:t>
            </a:r>
            <a:r>
              <a:rPr b="0" i="1" lang="en-US" sz="2800" spc="-1" strike="noStrike" baseline="-25000">
                <a:solidFill>
                  <a:srgbClr val="000000"/>
                </a:solidFill>
                <a:latin typeface="Calibri"/>
              </a:rPr>
              <a:t>p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= broj elemenata manjih od 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&lt; p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,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tada ju sortiranom nizu, 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j-ti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element čija je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vrijednost 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p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mora biti na poziciji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#M</a:t>
            </a:r>
            <a:r>
              <a:rPr b="0" i="1" lang="en-US" sz="2800" spc="-1" strike="noStrike" baseline="-25000">
                <a:solidFill>
                  <a:srgbClr val="000000"/>
                </a:solidFill>
                <a:latin typeface="Calibri"/>
              </a:rPr>
              <a:t>p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 + j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.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Linearni algoritam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extShape 1"/>
          <p:cNvSpPr txBox="1"/>
          <p:nvPr/>
        </p:nvSpPr>
        <p:spPr>
          <a:xfrm>
            <a:off x="457200" y="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Counting Sort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3" name="TextShape 2"/>
          <p:cNvSpPr txBox="1"/>
          <p:nvPr/>
        </p:nvSpPr>
        <p:spPr>
          <a:xfrm>
            <a:off x="457200" y="1143000"/>
            <a:ext cx="8229240" cy="5486040"/>
          </a:xfrm>
          <a:prstGeom prst="rect">
            <a:avLst/>
          </a:prstGeom>
          <a:noFill/>
          <a:ln>
            <a:noFill/>
          </a:ln>
        </p:spPr>
        <p:txBody>
          <a:bodyPr>
            <a:noAutofit/>
          </a:bodyPr>
          <a:p>
            <a:pPr marL="343080" indent="-34272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Pretpostavimo da su svi brojevi iz intervala 0-9: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479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479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479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479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479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479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479"/>
              </a:spcBef>
            </a:pP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Niz “Counts” sadrži broj pojavljivanja svakog elementa niza .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479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2400" spc="-1" strike="noStrike">
                <a:solidFill>
                  <a:srgbClr val="000000"/>
                </a:solidFill>
                <a:latin typeface="Calibri"/>
              </a:rPr>
              <a:t>Niz “Running sum” su parcijalne sume niza count Svaka vrijednost nam kaže gdje da stavimo broj:</a:t>
            </a:r>
            <a:endParaRPr b="0" lang="en-US" sz="24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360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Prvo pojavjivanje ključa  </a:t>
            </a:r>
            <a:r>
              <a:rPr b="0" i="1" lang="en-US" sz="1800" spc="-1" strike="noStrike">
                <a:solidFill>
                  <a:srgbClr val="000000"/>
                </a:solidFill>
                <a:latin typeface="Calibri"/>
              </a:rPr>
              <a:t>k</a:t>
            </a:r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 se postavlja na poziciju </a:t>
            </a:r>
            <a:r>
              <a:rPr b="0" i="1" lang="en-US" sz="1800" spc="-1" strike="noStrike">
                <a:solidFill>
                  <a:srgbClr val="000000"/>
                </a:solidFill>
                <a:latin typeface="Calibri"/>
              </a:rPr>
              <a:t>m</a:t>
            </a:r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, gdje je </a:t>
            </a:r>
            <a:r>
              <a:rPr b="0" i="1" lang="en-US" sz="1800" spc="-1" strike="noStrike">
                <a:solidFill>
                  <a:srgbClr val="000000"/>
                </a:solidFill>
                <a:latin typeface="Calibri"/>
              </a:rPr>
              <a:t>m</a:t>
            </a:r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 broj ključeva čija je vrijednost  </a:t>
            </a:r>
            <a:r>
              <a:rPr b="0" i="1" lang="en-US" sz="1800" spc="-1" strike="noStrike">
                <a:solidFill>
                  <a:srgbClr val="000000"/>
                </a:solidFill>
                <a:latin typeface="Calibri"/>
              </a:rPr>
              <a:t>&lt; k</a:t>
            </a:r>
            <a:r>
              <a:rPr b="0" lang="en-US" sz="1800" spc="-1" strike="noStrike">
                <a:solidFill>
                  <a:srgbClr val="000000"/>
                </a:solidFill>
                <a:latin typeface="Calibri"/>
              </a:rPr>
              <a:t>.</a:t>
            </a: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479"/>
              </a:spcBef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479"/>
              </a:spcBef>
            </a:pPr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pic>
        <p:nvPicPr>
          <p:cNvPr id="94" name="Picture 4" descr=""/>
          <p:cNvPicPr/>
          <p:nvPr/>
        </p:nvPicPr>
        <p:blipFill>
          <a:blip r:embed="rId1"/>
          <a:stretch/>
        </p:blipFill>
        <p:spPr>
          <a:xfrm>
            <a:off x="1600200" y="1676520"/>
            <a:ext cx="5181120" cy="2961720"/>
          </a:xfrm>
          <a:prstGeom prst="rect">
            <a:avLst/>
          </a:prstGeom>
          <a:ln w="9360"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TextShape 1"/>
          <p:cNvSpPr txBox="1"/>
          <p:nvPr/>
        </p:nvSpPr>
        <p:spPr>
          <a:xfrm>
            <a:off x="457200" y="228600"/>
            <a:ext cx="8229240" cy="632412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32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int[] countingSort (int[] x, int maxKey) {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	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int[] counts = new int[maxKey];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int[] runningSum = new int[maxKey];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	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int i, j, c, total;</a:t>
            </a:r>
            <a:br/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	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//takes theta(n)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	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for (i = 0; i &lt; x.length; i++) {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counts[x[i]]++;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}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	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total = 0;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	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//takes theta(k)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for (j = 0; j &lt; counts.length; j++) {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runningSum[j] = total;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total = total + counts[j];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}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	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//takes theta(n)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for (i = 0; i &lt; x.length; i++) {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y[runningSum[x[i]] = x[i];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runningSum[x[i]]++;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</a:pP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  </a:t>
            </a:r>
            <a:r>
              <a:rPr b="0" lang="en-US" sz="3200" spc="-1" strike="noStrike">
                <a:solidFill>
                  <a:srgbClr val="000000"/>
                </a:solidFill>
                <a:latin typeface="Courier New"/>
              </a:rPr>
              <a:t>}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Složenost Counting Sort-a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7" name="TextShape 2"/>
          <p:cNvSpPr txBox="1"/>
          <p:nvPr/>
        </p:nvSpPr>
        <p:spPr>
          <a:xfrm>
            <a:off x="457200" y="1417680"/>
            <a:ext cx="8229240" cy="498276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88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i="1" lang="en-US" sz="3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Ω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(n + k)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gdje je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n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 veličina ulaza (niza) i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k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 je dužina niza za prebrojavanja.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r>
              <a:rPr b="0" i="1" lang="en-US" sz="3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Ω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(n)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za formiranje niza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 count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r>
              <a:rPr b="0" i="1" lang="en-US" sz="3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Ω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  <a:ea typeface="Droid Sans Fallback"/>
              </a:rPr>
              <a:t>(k)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za formiranje niza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Running Sum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r>
              <a:rPr b="0" i="1" lang="en-US" sz="3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Ω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(n)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za kreiranje sortiranog niza na osnovu niza 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Running Sum 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  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Da bi algoritam bio efikasan,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k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 ne smije biti mnogo veće od 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n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  <a:ea typeface="Droid Sans Fallback"/>
              </a:rPr>
              <a:t>Ako je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  <a:ea typeface="Droid Sans Fallback"/>
              </a:rPr>
              <a:t>k O(n)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  <a:ea typeface="Droid Sans Fallback"/>
              </a:rPr>
              <a:t>, tada je složenost </a:t>
            </a:r>
            <a:r>
              <a:rPr b="0" i="1" lang="en-US" sz="3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Ω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(n)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Napomene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9" name="TextShape 2"/>
          <p:cNvSpPr txBox="1"/>
          <p:nvPr/>
        </p:nvSpPr>
        <p:spPr>
          <a:xfrm>
            <a:off x="457200" y="1295280"/>
            <a:ext cx="8229240" cy="510516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70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Indeksi niza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count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moraju imati vrijednosti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od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minimumа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do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maksimuma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ulaznog niza, da bi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mogli direktno da izvršimo prebrojavanje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U suprotnom, moramo pomjeriti vrijednosti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ulaznog niza tako da minimalna vrijednost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odgovara najmanjem indeksu niza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count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Counting sort je stabilan (engl. stable):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ključevi sa istom vrijednošću u izlaznom nizu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pojavljuju se u istom redosljedu kao i u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ulaznom nizu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Bucket Sort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1" name="TextShape 2"/>
          <p:cNvSpPr txBox="1"/>
          <p:nvPr/>
        </p:nvSpPr>
        <p:spPr>
          <a:xfrm>
            <a:off x="457200" y="1219320"/>
            <a:ext cx="8229240" cy="515124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77000"/>
          </a:bodyPr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Sličan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Counting Sort-u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, oslanja se na: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Klučevi su distribuirani u nekom malom opsegu npr. od 0 do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q-1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, i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743040" indent="-2854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Arial"/>
              <a:buChar char="–"/>
            </a:pP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Broj ključeva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n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je veći ili skoro veliki kao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q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, tj.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q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je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O(n)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.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marL="343080" indent="-34272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Arial"/>
              <a:buChar char="•"/>
            </a:pP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Osnovna verzija: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lvl="1" marL="914400" indent="-5140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Calibri"/>
              <a:buAutoNum type="arabicPeriod"/>
            </a:pP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Initialize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: kreiramo niz od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q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redova (queues)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, numerisanih od 0 do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q-1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, tzv. buckets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914400" indent="-5140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Calibri"/>
              <a:buAutoNum type="arabicPeriod"/>
            </a:pP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Scatter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: Prolazimo kroz ulazni  niz i dodajemo element sa ključem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i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u red 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i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.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pPr lvl="1" marL="914400" indent="-514080">
              <a:lnSpc>
                <a:spcPct val="100000"/>
              </a:lnSpc>
              <a:spcBef>
                <a:spcPts val="561"/>
              </a:spcBef>
              <a:buClr>
                <a:srgbClr val="000000"/>
              </a:buClr>
              <a:buFont typeface="Calibri"/>
              <a:buAutoNum type="arabicPeriod"/>
            </a:pP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Gather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: Kada smo završili, spajamo sve redove zajedno u uređeni niz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Složenost Bucket Sort-a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3" name="TextShape 2"/>
          <p:cNvSpPr txBox="1"/>
          <p:nvPr/>
        </p:nvSpPr>
        <p:spPr>
          <a:xfrm>
            <a:off x="457200" y="1600200"/>
            <a:ext cx="8229240" cy="4525560"/>
          </a:xfrm>
          <a:prstGeom prst="rect">
            <a:avLst/>
          </a:prstGeom>
          <a:noFill/>
          <a:ln>
            <a:noFill/>
          </a:ln>
        </p:spPr>
        <p:txBody>
          <a:bodyPr>
            <a:normAutofit/>
          </a:bodyPr>
          <a:p>
            <a:pPr>
              <a:lnSpc>
                <a:spcPct val="100000"/>
              </a:lnSpc>
              <a:spcBef>
                <a:spcPts val="641"/>
              </a:spcBef>
            </a:pPr>
            <a:r>
              <a:rPr b="0" i="1" lang="en-US" sz="3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Ω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(n + q)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time - best case i worst case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r>
              <a:rPr b="0" i="1" lang="en-US" sz="3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Ω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(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q)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inicijalizacija bucket-a na početku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r>
              <a:rPr b="0" i="1" lang="en-US" sz="3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Ω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(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q)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za nadovezivanje redova iz buketa na kraju 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  <a:p>
            <a:r>
              <a:rPr b="0" i="1" lang="en-US" sz="3200" spc="-1" strike="noStrike">
                <a:solidFill>
                  <a:srgbClr val="000000"/>
                </a:solidFill>
                <a:latin typeface="Times New Roman"/>
                <a:ea typeface="Times New Roman"/>
              </a:rPr>
              <a:t>Ω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(n</a:t>
            </a:r>
            <a:r>
              <a:rPr b="0" i="1" lang="en-US" sz="2800" spc="-1" strike="noStrike">
                <a:solidFill>
                  <a:srgbClr val="000000"/>
                </a:solidFill>
                <a:latin typeface="Calibri"/>
              </a:rPr>
              <a:t>)</a:t>
            </a:r>
            <a:r>
              <a:rPr b="0" lang="en-US" sz="2800" spc="-1" strike="noStrike">
                <a:solidFill>
                  <a:srgbClr val="000000"/>
                </a:solidFill>
                <a:latin typeface="Calibri"/>
              </a:rPr>
              <a:t> za postavljanje ključeva u odgovarajuće bucket-e</a:t>
            </a:r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TextShape 1"/>
          <p:cNvSpPr txBox="1"/>
          <p:nvPr/>
        </p:nvSpPr>
        <p:spPr>
          <a:xfrm>
            <a:off x="457200" y="274680"/>
            <a:ext cx="8229240" cy="1142640"/>
          </a:xfrm>
          <a:prstGeom prst="rect">
            <a:avLst/>
          </a:prstGeom>
          <a:noFill/>
          <a:ln>
            <a:noFill/>
          </a:ln>
        </p:spPr>
        <p:txBody>
          <a:bodyPr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4400" spc="-1" strike="noStrike">
                <a:solidFill>
                  <a:srgbClr val="000000"/>
                </a:solidFill>
                <a:latin typeface="Calibri"/>
              </a:rPr>
              <a:t>Uopšteni Bucket Sort</a:t>
            </a:r>
            <a:endParaRPr b="0" lang="en-US" sz="44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5" name="TextShape 2"/>
          <p:cNvSpPr txBox="1"/>
          <p:nvPr/>
        </p:nvSpPr>
        <p:spPr>
          <a:xfrm>
            <a:off x="457200" y="1417680"/>
            <a:ext cx="8412480" cy="4982760"/>
          </a:xfrm>
          <a:prstGeom prst="rect">
            <a:avLst/>
          </a:prstGeom>
          <a:noFill/>
          <a:ln>
            <a:noFill/>
          </a:ln>
        </p:spPr>
        <p:txBody>
          <a:bodyPr>
            <a:normAutofit fontScale="73000"/>
          </a:bodyPr>
          <a:p>
            <a:pPr marL="514440" indent="-51408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Calibri"/>
              <a:buAutoNum type="arabicPeriod"/>
            </a:pP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Initialize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: kreiramo niz od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m bucket-a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, numerisanih 0 do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m-1.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Ako su vrijednosti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ključeva od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1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 do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q,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 tada će bucket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i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sadržati ključeve od 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i*q/m 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do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 i*(q/m+1) -1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514440" indent="-51408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Calibri"/>
              <a:buAutoNum type="arabicPeriod"/>
            </a:pP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Scatter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: Prolazimo kroz ulazni niz I dodajemo ključ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i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 u bucket </a:t>
            </a: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i div q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514440" indent="-51408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Calibri"/>
              <a:buAutoNum type="arabicPeriod"/>
            </a:pP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Sort: S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ortiramo svaki bucket odvojeno primjenom drugog algoritma sortiranja ili rekurzivno primjenjujemo Bucket Sort. 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 marL="514440" indent="-514080">
              <a:lnSpc>
                <a:spcPct val="100000"/>
              </a:lnSpc>
              <a:spcBef>
                <a:spcPts val="641"/>
              </a:spcBef>
              <a:buClr>
                <a:srgbClr val="000000"/>
              </a:buClr>
              <a:buFont typeface="Calibri"/>
              <a:buAutoNum type="arabicPeriod"/>
            </a:pPr>
            <a:r>
              <a:rPr b="0" i="1" lang="en-US" sz="3200" spc="-1" strike="noStrike">
                <a:solidFill>
                  <a:srgbClr val="000000"/>
                </a:solidFill>
                <a:latin typeface="Calibri"/>
              </a:rPr>
              <a:t>Gather</a:t>
            </a:r>
            <a:r>
              <a:rPr b="0" lang="en-US" sz="3200" spc="-1" strike="noStrike">
                <a:solidFill>
                  <a:srgbClr val="000000"/>
                </a:solidFill>
                <a:latin typeface="Calibri"/>
              </a:rPr>
              <a:t>: Spajamo sve buckete redom</a:t>
            </a: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  <a:p>
            <a:pPr>
              <a:lnSpc>
                <a:spcPct val="100000"/>
              </a:lnSpc>
              <a:spcBef>
                <a:spcPts val="641"/>
              </a:spcBef>
            </a:pPr>
            <a:endParaRPr b="0" lang="en-US" sz="32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1591</TotalTime>
  <Application>LibreOffice/6.3.5.2$Linux_X86_64 LibreOffice_project/30$Build-2</Application>
  <Words>2635</Words>
  <Paragraphs>190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2008-08-03T09:02:54Z</dcterms:created>
  <dc:creator>David Sun</dc:creator>
  <dc:description/>
  <dc:language>en-US</dc:language>
  <cp:lastModifiedBy>Goran Sukovic </cp:lastModifiedBy>
  <dcterms:modified xsi:type="dcterms:W3CDTF">2020-03-23T17:09:43Z</dcterms:modified>
  <cp:revision>79</cp:revision>
  <dc:subject/>
  <dc:title>Slide 1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12.0000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1</vt:i4>
  </property>
  <property fmtid="{D5CDD505-2E9C-101B-9397-08002B2CF9AE}" pid="8" name="PresentationFormat">
    <vt:lpwstr>On-screen Show (4:3)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27</vt:i4>
  </property>
</Properties>
</file>